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3"/>
  </p:notesMasterIdLst>
  <p:sldIdLst>
    <p:sldId id="256" r:id="rId2"/>
    <p:sldId id="284" r:id="rId3"/>
    <p:sldId id="278" r:id="rId4"/>
    <p:sldId id="259" r:id="rId5"/>
    <p:sldId id="282" r:id="rId6"/>
    <p:sldId id="257" r:id="rId7"/>
    <p:sldId id="279" r:id="rId8"/>
    <p:sldId id="280" r:id="rId9"/>
    <p:sldId id="283" r:id="rId10"/>
    <p:sldId id="260" r:id="rId11"/>
    <p:sldId id="275" r:id="rId12"/>
  </p:sldIdLst>
  <p:sldSz cx="18288000" cy="10287000"/>
  <p:notesSz cx="6858000" cy="9144000"/>
  <p:embeddedFontLst>
    <p:embeddedFont>
      <p:font typeface="Noto Sans" panose="020B0604020202020204" charset="0"/>
      <p:regular r:id="rId14"/>
      <p:bold r:id="rId15"/>
      <p:italic r:id="rId16"/>
      <p:boldItalic r:id="rId17"/>
    </p:embeddedFont>
    <p:embeddedFont>
      <p:font typeface="Archivo Black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l MOUKRIM" initials="AM" lastIdx="1" clrIdx="0">
    <p:extLst>
      <p:ext uri="{19B8F6BF-5375-455C-9EA6-DF929625EA0E}">
        <p15:presenceInfo xmlns:p15="http://schemas.microsoft.com/office/powerpoint/2012/main" userId="e4688419a62724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E15"/>
    <a:srgbClr val="D95E27"/>
    <a:srgbClr val="ED9013"/>
    <a:srgbClr val="EA48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B22262-EE91-4951-AA39-8F43F4CDB637}">
  <a:tblStyle styleId="{0FB22262-EE91-4951-AA39-8F43F4CDB6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52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7-29T15:02:46.625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24392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58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2156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905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xmlns="" id="{9417CFC9-B68F-53D8-3074-77FC7A14A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>
            <a:extLst>
              <a:ext uri="{FF2B5EF4-FFF2-40B4-BE49-F238E27FC236}">
                <a16:creationId xmlns:a16="http://schemas.microsoft.com/office/drawing/2014/main" xmlns="" id="{B05389DD-B1F2-004C-824D-0D7DB82BC3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xmlns="" id="{43EBE143-375D-1B1A-6B57-8BEF84EC15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2802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xmlns="" id="{518C4E3E-C495-614D-EEC1-14574AAB1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>
            <a:extLst>
              <a:ext uri="{FF2B5EF4-FFF2-40B4-BE49-F238E27FC236}">
                <a16:creationId xmlns:a16="http://schemas.microsoft.com/office/drawing/2014/main" xmlns="" id="{945BB82B-5A0A-9372-DEB5-DC9CF29427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xmlns="" id="{4818E6C8-3BA9-0D2B-1225-42D05D3F33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6458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6688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6939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subTitle" idx="1"/>
          </p:nvPr>
        </p:nvSpPr>
        <p:spPr>
          <a:xfrm>
            <a:off x="5590675" y="27241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2990050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329400" y="3336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body" idx="1"/>
          </p:nvPr>
        </p:nvSpPr>
        <p:spPr>
          <a:xfrm>
            <a:off x="3188813" y="5908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800"/>
              <a:buNone/>
              <a:defRPr sz="28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777407" y="1028700"/>
            <a:ext cx="16725409" cy="8230956"/>
          </a:xfrm>
          <a:custGeom>
            <a:avLst/>
            <a:gdLst/>
            <a:ahLst/>
            <a:cxnLst/>
            <a:rect l="l" t="t" r="r" b="b"/>
            <a:pathLst>
              <a:path w="4404321" h="2167467" extrusionOk="0">
                <a:moveTo>
                  <a:pt x="0" y="0"/>
                </a:moveTo>
                <a:lnTo>
                  <a:pt x="4404321" y="0"/>
                </a:lnTo>
                <a:lnTo>
                  <a:pt x="4404321" y="2167467"/>
                </a:lnTo>
                <a:lnTo>
                  <a:pt x="0" y="21674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71CBE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4497775" y="34338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2"/>
          </p:nvPr>
        </p:nvSpPr>
        <p:spPr>
          <a:xfrm>
            <a:off x="8688775" y="34338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55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1467738" y="2707275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10976863" y="23490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1662463" y="40040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069750" y="1313200"/>
            <a:ext cx="11561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chivo Black"/>
              <a:buNone/>
              <a:defRPr sz="44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329400" y="3336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"/>
              <a:buChar char="•"/>
              <a:defRPr sz="32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"/>
              <a:buChar char="–"/>
              <a:defRPr sz="28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"/>
              <a:buChar char="•"/>
              <a:defRPr sz="24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–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»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emf"/><Relationship Id="rId5" Type="http://schemas.openxmlformats.org/officeDocument/2006/relationships/package" Target="../embeddings/Document_Microsoft_Word1.docx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16414828" y="0"/>
            <a:ext cx="11323471" cy="10287000"/>
          </a:xfrm>
          <a:custGeom>
            <a:avLst/>
            <a:gdLst/>
            <a:ahLst/>
            <a:cxnLst/>
            <a:rect l="l" t="t" r="r" b="b"/>
            <a:pathLst>
              <a:path w="11323471" h="10287000" extrusionOk="0">
                <a:moveTo>
                  <a:pt x="0" y="0"/>
                </a:moveTo>
                <a:lnTo>
                  <a:pt x="11323471" y="0"/>
                </a:lnTo>
                <a:lnTo>
                  <a:pt x="11323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701" r="-6656" b="-8700"/>
            </a:stretch>
          </a:blipFill>
          <a:ln>
            <a:noFill/>
          </a:ln>
        </p:spPr>
      </p:sp>
      <p:sp>
        <p:nvSpPr>
          <p:cNvPr id="43" name="Google Shape;43;p10"/>
          <p:cNvSpPr/>
          <p:nvPr/>
        </p:nvSpPr>
        <p:spPr>
          <a:xfrm>
            <a:off x="12427885" y="7760339"/>
            <a:ext cx="3489396" cy="1578976"/>
          </a:xfrm>
          <a:custGeom>
            <a:avLst/>
            <a:gdLst/>
            <a:ahLst/>
            <a:cxnLst/>
            <a:rect l="l" t="t" r="r" b="b"/>
            <a:pathLst>
              <a:path w="6420159" h="3402684" extrusionOk="0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52" name="Google Shape;5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14828" y="0"/>
            <a:ext cx="9081226" cy="105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ous-titre 2">
            <a:extLst>
              <a:ext uri="{FF2B5EF4-FFF2-40B4-BE49-F238E27FC236}">
                <a16:creationId xmlns:a16="http://schemas.microsoft.com/office/drawing/2014/main" xmlns="" id="{A8109D12-B66B-221C-B36E-39AF17711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7643570"/>
            <a:ext cx="10183091" cy="2317848"/>
          </a:xfrm>
        </p:spPr>
        <p:txBody>
          <a:bodyPr>
            <a:normAutofit lnSpcReduction="10000"/>
          </a:bodyPr>
          <a:lstStyle/>
          <a:p>
            <a:endParaRPr lang="fr-FR" sz="3200" dirty="0"/>
          </a:p>
          <a:p>
            <a:r>
              <a:rPr lang="fr-FR" sz="5200" b="1" dirty="0">
                <a:solidFill>
                  <a:schemeClr val="bg1"/>
                </a:solidFill>
              </a:rPr>
              <a:t>Hackathon # 2 : PSTB GEN AI</a:t>
            </a:r>
          </a:p>
          <a:p>
            <a:r>
              <a:rPr lang="fr-FR" sz="5200" b="1" dirty="0" err="1">
                <a:solidFill>
                  <a:schemeClr val="bg1"/>
                </a:solidFill>
              </a:rPr>
              <a:t>Bootcamp</a:t>
            </a:r>
            <a:r>
              <a:rPr lang="fr-FR" sz="5200" b="1" dirty="0">
                <a:solidFill>
                  <a:schemeClr val="bg1"/>
                </a:solidFill>
              </a:rPr>
              <a:t> 2025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xmlns="" id="{D17143B8-E1D8-00E1-35A6-7DE92B513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49" y="1939648"/>
            <a:ext cx="13785273" cy="6355097"/>
          </a:xfrm>
        </p:spPr>
        <p:txBody>
          <a:bodyPr>
            <a:normAutofit fontScale="90000"/>
          </a:bodyPr>
          <a:lstStyle/>
          <a:p>
            <a:r>
              <a:rPr lang="en-GB" sz="7300" b="1" dirty="0">
                <a:solidFill>
                  <a:schemeClr val="tx2"/>
                </a:solidFill>
                <a:latin typeface="+mn-lt"/>
              </a:rPr>
              <a:t>Generative AI Text Content Pipeline with Workflow Automation</a:t>
            </a:r>
            <a:r>
              <a:rPr lang="en-GB" sz="6000" b="1" dirty="0">
                <a:solidFill>
                  <a:srgbClr val="FF0000"/>
                </a:solidFill>
                <a:latin typeface="+mn-lt"/>
              </a:rPr>
              <a:t/>
            </a:r>
            <a:br>
              <a:rPr lang="en-GB" sz="6000" b="1" dirty="0">
                <a:solidFill>
                  <a:srgbClr val="FF0000"/>
                </a:solidFill>
                <a:latin typeface="+mn-lt"/>
              </a:rPr>
            </a:br>
            <a:r>
              <a:rPr lang="en-GB" sz="4000" b="1" dirty="0">
                <a:solidFill>
                  <a:srgbClr val="FF0000"/>
                </a:solidFill>
                <a:latin typeface="+mn-lt"/>
              </a:rPr>
              <a:t/>
            </a:r>
            <a:br>
              <a:rPr lang="en-GB" sz="4000" b="1" dirty="0">
                <a:solidFill>
                  <a:srgbClr val="FF0000"/>
                </a:solidFill>
                <a:latin typeface="+mn-lt"/>
              </a:rPr>
            </a:br>
            <a:r>
              <a:rPr lang="fr-FR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</a:rPr>
              <a:t>Pipeline de génération de contenu avec Workflow automatisé</a:t>
            </a:r>
            <a:r>
              <a:rPr lang="fr-FR" sz="3100" b="1" dirty="0">
                <a:latin typeface="+mn-lt"/>
              </a:rPr>
              <a:t/>
            </a:r>
            <a:br>
              <a:rPr lang="fr-FR" sz="3100" b="1" dirty="0">
                <a:latin typeface="+mn-lt"/>
              </a:rPr>
            </a:br>
            <a:r>
              <a:rPr lang="fr-FR" sz="3100" b="1" dirty="0">
                <a:latin typeface="+mn-lt"/>
              </a:rPr>
              <a:t/>
            </a:r>
            <a:br>
              <a:rPr lang="fr-FR" sz="3100" b="1" dirty="0">
                <a:latin typeface="+mn-lt"/>
              </a:rPr>
            </a:br>
            <a:r>
              <a:rPr lang="fr-FR" b="1" dirty="0">
                <a:latin typeface="+mn-lt"/>
              </a:rPr>
              <a:t/>
            </a:r>
            <a:br>
              <a:rPr lang="fr-FR" b="1" dirty="0">
                <a:latin typeface="+mn-lt"/>
              </a:rPr>
            </a:br>
            <a:r>
              <a:rPr lang="fr-FR" sz="3600" b="1" dirty="0">
                <a:solidFill>
                  <a:srgbClr val="0070C0"/>
                </a:solidFill>
                <a:latin typeface="+mn-lt"/>
              </a:rPr>
              <a:t>Réalisé par : </a:t>
            </a:r>
            <a:br>
              <a:rPr lang="fr-FR" sz="3600" b="1" dirty="0">
                <a:solidFill>
                  <a:srgbClr val="0070C0"/>
                </a:solidFill>
                <a:latin typeface="+mn-lt"/>
              </a:rPr>
            </a:br>
            <a:r>
              <a:rPr lang="fr-FR" sz="3600" b="1" dirty="0">
                <a:solidFill>
                  <a:srgbClr val="0070C0"/>
                </a:solidFill>
                <a:latin typeface="+mn-lt"/>
              </a:rPr>
              <a:t>Arlette QUAN SAME</a:t>
            </a:r>
            <a:br>
              <a:rPr lang="fr-FR" sz="3600" b="1" dirty="0">
                <a:solidFill>
                  <a:srgbClr val="0070C0"/>
                </a:solidFill>
                <a:latin typeface="+mn-lt"/>
              </a:rPr>
            </a:br>
            <a:r>
              <a:rPr lang="fr-FR" sz="3600" b="1" dirty="0">
                <a:solidFill>
                  <a:srgbClr val="0070C0"/>
                </a:solidFill>
                <a:latin typeface="+mn-lt"/>
              </a:rPr>
              <a:t>Adil MOUKRIM</a:t>
            </a:r>
            <a:r>
              <a:rPr lang="fr-FR" b="1" dirty="0">
                <a:solidFill>
                  <a:srgbClr val="0070C0"/>
                </a:solidFill>
                <a:latin typeface="+mn-lt"/>
              </a:rPr>
              <a:t/>
            </a:r>
            <a:br>
              <a:rPr lang="fr-FR" b="1" dirty="0">
                <a:solidFill>
                  <a:srgbClr val="0070C0"/>
                </a:solidFill>
                <a:latin typeface="+mn-lt"/>
              </a:rPr>
            </a:br>
            <a:r>
              <a:rPr lang="fr-FR" dirty="0">
                <a:solidFill>
                  <a:srgbClr val="0070C0"/>
                </a:solidFill>
                <a:latin typeface="+mn-lt"/>
              </a:rPr>
              <a:t/>
            </a:r>
            <a:br>
              <a:rPr lang="fr-FR" dirty="0">
                <a:solidFill>
                  <a:srgbClr val="0070C0"/>
                </a:solidFill>
                <a:latin typeface="+mn-lt"/>
              </a:rPr>
            </a:br>
            <a:endParaRPr lang="fr-FR" dirty="0">
              <a:solidFill>
                <a:srgbClr val="0070C0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/>
          <p:nvPr/>
        </p:nvSpPr>
        <p:spPr>
          <a:xfrm rot="5400000">
            <a:off x="6377772" y="-6377772"/>
            <a:ext cx="5532456" cy="18288000"/>
          </a:xfrm>
          <a:custGeom>
            <a:avLst/>
            <a:gdLst/>
            <a:ahLst/>
            <a:cxnLst/>
            <a:rect l="l" t="t" r="r" b="b"/>
            <a:pathLst>
              <a:path w="5532456" h="18288000" extrusionOk="0">
                <a:moveTo>
                  <a:pt x="0" y="0"/>
                </a:moveTo>
                <a:lnTo>
                  <a:pt x="5532456" y="0"/>
                </a:lnTo>
                <a:lnTo>
                  <a:pt x="553245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5548" r="-205007"/>
            </a:stretch>
          </a:blipFill>
          <a:ln>
            <a:noFill/>
          </a:ln>
        </p:spPr>
      </p:sp>
      <p:grpSp>
        <p:nvGrpSpPr>
          <p:cNvPr id="116" name="Google Shape;116;p14"/>
          <p:cNvGrpSpPr/>
          <p:nvPr/>
        </p:nvGrpSpPr>
        <p:grpSpPr>
          <a:xfrm rot="-5400000">
            <a:off x="5619849" y="-7096189"/>
            <a:ext cx="6883185" cy="18453126"/>
            <a:chOff x="0" y="-47625"/>
            <a:chExt cx="1812855" cy="4860082"/>
          </a:xfrm>
        </p:grpSpPr>
        <p:sp>
          <p:nvSpPr>
            <p:cNvPr id="117" name="Google Shape;117;p14"/>
            <p:cNvSpPr/>
            <p:nvPr/>
          </p:nvSpPr>
          <p:spPr>
            <a:xfrm>
              <a:off x="0" y="0"/>
              <a:ext cx="1812855" cy="4812457"/>
            </a:xfrm>
            <a:custGeom>
              <a:avLst/>
              <a:gdLst/>
              <a:ahLst/>
              <a:cxnLst/>
              <a:rect l="l" t="t" r="r" b="b"/>
              <a:pathLst>
                <a:path w="1812855" h="4812457" extrusionOk="0">
                  <a:moveTo>
                    <a:pt x="0" y="0"/>
                  </a:moveTo>
                  <a:lnTo>
                    <a:pt x="1812855" y="0"/>
                  </a:lnTo>
                  <a:lnTo>
                    <a:pt x="1812855" y="4812457"/>
                  </a:lnTo>
                  <a:lnTo>
                    <a:pt x="0" y="4812457"/>
                  </a:lnTo>
                  <a:close/>
                </a:path>
              </a:pathLst>
            </a:custGeom>
            <a:gradFill>
              <a:gsLst>
                <a:gs pos="0">
                  <a:srgbClr val="0F1A38"/>
                </a:gs>
                <a:gs pos="50000">
                  <a:srgbClr val="0F1A38"/>
                </a:gs>
                <a:gs pos="100000">
                  <a:srgbClr val="0F1A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18" name="Google Shape;118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9" name="Google Shape;119;p14"/>
          <p:cNvPicPr preferRelativeResize="0"/>
          <p:nvPr/>
        </p:nvPicPr>
        <p:blipFill rotWithShape="1">
          <a:blip r:embed="rId3">
            <a:alphaModFix/>
          </a:blip>
          <a:srcRect t="17335" b="17334"/>
          <a:stretch/>
        </p:blipFill>
        <p:spPr>
          <a:xfrm>
            <a:off x="10996030" y="2065848"/>
            <a:ext cx="5760569" cy="376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/>
          <p:cNvPicPr preferRelativeResize="0"/>
          <p:nvPr/>
        </p:nvPicPr>
        <p:blipFill rotWithShape="1">
          <a:blip r:embed="rId3">
            <a:alphaModFix/>
          </a:blip>
          <a:srcRect t="17335" b="17334"/>
          <a:stretch/>
        </p:blipFill>
        <p:spPr>
          <a:xfrm>
            <a:off x="1623306" y="2065848"/>
            <a:ext cx="5760569" cy="376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t="17484" b="17483"/>
          <a:stretch/>
        </p:blipFill>
        <p:spPr>
          <a:xfrm>
            <a:off x="5122854" y="1474959"/>
            <a:ext cx="7604141" cy="494507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1365337" y="610340"/>
            <a:ext cx="15557400" cy="1440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0" i="0" u="none" strike="noStrike" cap="none" dirty="0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Perspectives </a:t>
            </a:r>
            <a:r>
              <a:rPr lang="en-US" sz="7800" b="0" i="0" u="none" strike="noStrike" cap="none" dirty="0" err="1">
                <a:solidFill>
                  <a:srgbClr val="71CBEF"/>
                </a:solidFill>
                <a:latin typeface="Archivo Black"/>
                <a:ea typeface="Archivo Black"/>
                <a:cs typeface="Archivo Black"/>
                <a:sym typeface="Archivo Black"/>
              </a:rPr>
              <a:t>d’évolution</a:t>
            </a:r>
            <a:endParaRPr dirty="0"/>
          </a:p>
        </p:txBody>
      </p:sp>
      <p:sp>
        <p:nvSpPr>
          <p:cNvPr id="123" name="Google Shape;123;p14"/>
          <p:cNvSpPr txBox="1"/>
          <p:nvPr/>
        </p:nvSpPr>
        <p:spPr>
          <a:xfrm>
            <a:off x="1365337" y="6770217"/>
            <a:ext cx="15557326" cy="5601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Choix</a:t>
            </a: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n-US" sz="3500" b="0" i="0" u="none" strike="noStrike" cap="none" dirty="0" err="1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moyens</a:t>
            </a:r>
            <a:r>
              <a:rPr lang="en-US" sz="3500" b="0" i="0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plus </a:t>
            </a:r>
            <a:r>
              <a:rPr lang="en-US" sz="3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importants</a:t>
            </a:r>
            <a:endParaRPr lang="en-US" sz="35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</a:rPr>
              <a:t>GPU / TPU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Datasets plus </a:t>
            </a:r>
            <a:r>
              <a:rPr lang="en-US" sz="3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importants</a:t>
            </a:r>
            <a:endParaRPr lang="en-US" sz="35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err="1">
                <a:solidFill>
                  <a:srgbClr val="FFFFFF"/>
                </a:solidFill>
              </a:rPr>
              <a:t>Ajout</a:t>
            </a:r>
            <a:r>
              <a:rPr lang="en-US" sz="3500" dirty="0">
                <a:solidFill>
                  <a:srgbClr val="FFFFFF"/>
                </a:solidFill>
              </a:rPr>
              <a:t> de </a:t>
            </a:r>
            <a:r>
              <a:rPr lang="en-US" sz="3500" dirty="0" err="1">
                <a:solidFill>
                  <a:srgbClr val="FFFFFF"/>
                </a:solidFill>
              </a:rPr>
              <a:t>modèles</a:t>
            </a:r>
            <a:r>
              <a:rPr lang="en-US" sz="3500" dirty="0">
                <a:solidFill>
                  <a:srgbClr val="FFFFFF"/>
                </a:solidFill>
              </a:rPr>
              <a:t> </a:t>
            </a:r>
            <a:r>
              <a:rPr lang="en-US" sz="3500" dirty="0" err="1" smtClean="0">
                <a:solidFill>
                  <a:srgbClr val="FFFFFF"/>
                </a:solidFill>
              </a:rPr>
              <a:t>éthiques</a:t>
            </a:r>
            <a:endParaRPr lang="en-US" sz="3500" dirty="0" smtClean="0">
              <a:solidFill>
                <a:srgbClr val="FFFFF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sz="3500" dirty="0" err="1">
                <a:solidFill>
                  <a:srgbClr val="FFFFFF"/>
                </a:solidFill>
              </a:rPr>
              <a:t>Modèle</a:t>
            </a:r>
            <a:r>
              <a:rPr lang="en-US" sz="3500" dirty="0">
                <a:solidFill>
                  <a:srgbClr val="FFFFFF"/>
                </a:solidFill>
              </a:rPr>
              <a:t> scalable</a:t>
            </a: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500" dirty="0" smtClean="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5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29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16" name="Google Shape;416;p29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417" name="Google Shape;417;p29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418" name="Google Shape;418;p29"/>
          <p:cNvGrpSpPr/>
          <p:nvPr/>
        </p:nvGrpSpPr>
        <p:grpSpPr>
          <a:xfrm>
            <a:off x="770278" y="798032"/>
            <a:ext cx="16771083" cy="8774008"/>
            <a:chOff x="0" y="-47625"/>
            <a:chExt cx="4417075" cy="2310850"/>
          </a:xfrm>
        </p:grpSpPr>
        <p:sp>
          <p:nvSpPr>
            <p:cNvPr id="419" name="Google Shape;419;p29"/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420" name="Google Shape;420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29"/>
          <p:cNvGrpSpPr/>
          <p:nvPr/>
        </p:nvGrpSpPr>
        <p:grpSpPr>
          <a:xfrm>
            <a:off x="1293927" y="1289399"/>
            <a:ext cx="15657332" cy="7789390"/>
            <a:chOff x="0" y="-47625"/>
            <a:chExt cx="4123742" cy="2051527"/>
          </a:xfrm>
        </p:grpSpPr>
        <p:sp>
          <p:nvSpPr>
            <p:cNvPr id="422" name="Google Shape;422;p29"/>
            <p:cNvSpPr/>
            <p:nvPr/>
          </p:nvSpPr>
          <p:spPr>
            <a:xfrm>
              <a:off x="0" y="0"/>
              <a:ext cx="4123742" cy="2003902"/>
            </a:xfrm>
            <a:custGeom>
              <a:avLst/>
              <a:gdLst/>
              <a:ahLst/>
              <a:cxnLst/>
              <a:rect l="l" t="t" r="r" b="b"/>
              <a:pathLst>
                <a:path w="4123742" h="2003902" extrusionOk="0">
                  <a:moveTo>
                    <a:pt x="0" y="0"/>
                  </a:moveTo>
                  <a:lnTo>
                    <a:pt x="4123742" y="0"/>
                  </a:lnTo>
                  <a:lnTo>
                    <a:pt x="4123742" y="2003902"/>
                  </a:lnTo>
                  <a:lnTo>
                    <a:pt x="0" y="2003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423" name="Google Shape;423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29"/>
          <p:cNvSpPr txBox="1"/>
          <p:nvPr/>
        </p:nvSpPr>
        <p:spPr>
          <a:xfrm>
            <a:off x="3729073" y="3765012"/>
            <a:ext cx="10829854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  <a:endParaRPr/>
          </a:p>
        </p:txBody>
      </p:sp>
      <p:sp>
        <p:nvSpPr>
          <p:cNvPr id="426" name="Google Shape;426;p29"/>
          <p:cNvSpPr/>
          <p:nvPr/>
        </p:nvSpPr>
        <p:spPr>
          <a:xfrm>
            <a:off x="4358480" y="3019785"/>
            <a:ext cx="1475595" cy="782066"/>
          </a:xfrm>
          <a:custGeom>
            <a:avLst/>
            <a:gdLst/>
            <a:ahLst/>
            <a:cxnLst/>
            <a:rect l="l" t="t" r="r" b="b"/>
            <a:pathLst>
              <a:path w="1475595" h="782066" extrusionOk="0">
                <a:moveTo>
                  <a:pt x="0" y="0"/>
                </a:moveTo>
                <a:lnTo>
                  <a:pt x="1475595" y="0"/>
                </a:lnTo>
                <a:lnTo>
                  <a:pt x="1475595" y="782066"/>
                </a:lnTo>
                <a:lnTo>
                  <a:pt x="0" y="782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7" name="Google Shape;427;p29"/>
          <p:cNvSpPr/>
          <p:nvPr/>
        </p:nvSpPr>
        <p:spPr>
          <a:xfrm>
            <a:off x="11574369" y="6720088"/>
            <a:ext cx="2389457" cy="1266412"/>
          </a:xfrm>
          <a:custGeom>
            <a:avLst/>
            <a:gdLst/>
            <a:ahLst/>
            <a:cxnLst/>
            <a:rect l="l" t="t" r="r" b="b"/>
            <a:pathLst>
              <a:path w="2389457" h="1266412" extrusionOk="0">
                <a:moveTo>
                  <a:pt x="0" y="0"/>
                </a:moveTo>
                <a:lnTo>
                  <a:pt x="2389456" y="0"/>
                </a:lnTo>
                <a:lnTo>
                  <a:pt x="2389456" y="1266412"/>
                </a:lnTo>
                <a:lnTo>
                  <a:pt x="0" y="1266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76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5FFE837-AB64-F703-5855-ED14AE555701}"/>
              </a:ext>
            </a:extLst>
          </p:cNvPr>
          <p:cNvSpPr txBox="1">
            <a:spLocks/>
          </p:cNvSpPr>
          <p:nvPr/>
        </p:nvSpPr>
        <p:spPr>
          <a:xfrm>
            <a:off x="2415778" y="876112"/>
            <a:ext cx="13411403" cy="3480734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6000" b="1" dirty="0">
                <a:solidFill>
                  <a:srgbClr val="FFFF00"/>
                </a:solidFill>
                <a:latin typeface="+mn-lt"/>
              </a:rPr>
              <a:t>PROBLEMATIQUE</a:t>
            </a:r>
          </a:p>
          <a:p>
            <a:pPr algn="ctr"/>
            <a:r>
              <a:rPr lang="fr-FR" sz="6000" b="1" dirty="0">
                <a:solidFill>
                  <a:srgbClr val="FFFF00"/>
                </a:solidFill>
                <a:latin typeface="+mn-lt"/>
              </a:rPr>
              <a:t/>
            </a:r>
            <a:br>
              <a:rPr lang="fr-FR" sz="6000" b="1" dirty="0">
                <a:solidFill>
                  <a:srgbClr val="FFFF00"/>
                </a:solidFill>
                <a:latin typeface="+mn-lt"/>
              </a:rPr>
            </a:br>
            <a:r>
              <a:rPr lang="fr-FR" sz="3600" dirty="0">
                <a:solidFill>
                  <a:srgbClr val="FFFF00"/>
                </a:solidFill>
              </a:rPr>
              <a:t>Implémenter un pipeline de génération de texte AI automatisé</a:t>
            </a:r>
            <a:r>
              <a:rPr lang="fr-FR" sz="6000" dirty="0">
                <a:solidFill>
                  <a:srgbClr val="FFFF00"/>
                </a:solidFill>
              </a:rPr>
              <a:t/>
            </a:r>
            <a:br>
              <a:rPr lang="fr-FR" sz="6000" dirty="0">
                <a:solidFill>
                  <a:srgbClr val="FFFF00"/>
                </a:solidFill>
              </a:rPr>
            </a:br>
            <a:endParaRPr lang="fr-FR" sz="6000" b="1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75053FFC-B8CE-811D-865B-0ECD2EC0B095}"/>
              </a:ext>
            </a:extLst>
          </p:cNvPr>
          <p:cNvSpPr txBox="1"/>
          <p:nvPr/>
        </p:nvSpPr>
        <p:spPr>
          <a:xfrm>
            <a:off x="1600202" y="3684493"/>
            <a:ext cx="153430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</a:rPr>
              <a:t>Créer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une</a:t>
            </a:r>
            <a:r>
              <a:rPr lang="en-US" sz="3600" b="1" dirty="0">
                <a:solidFill>
                  <a:schemeClr val="bg1"/>
                </a:solidFill>
              </a:rPr>
              <a:t> application qui </a:t>
            </a:r>
            <a:r>
              <a:rPr lang="en-US" sz="3600" b="1" dirty="0" err="1">
                <a:solidFill>
                  <a:schemeClr val="bg1"/>
                </a:solidFill>
              </a:rPr>
              <a:t>génère</a:t>
            </a:r>
            <a:r>
              <a:rPr lang="en-US" sz="3600" b="1" dirty="0">
                <a:solidFill>
                  <a:schemeClr val="bg1"/>
                </a:solidFill>
              </a:rPr>
              <a:t> du </a:t>
            </a:r>
            <a:r>
              <a:rPr lang="en-US" sz="3600" b="1" dirty="0" err="1">
                <a:solidFill>
                  <a:schemeClr val="bg1"/>
                </a:solidFill>
              </a:rPr>
              <a:t>texte</a:t>
            </a:r>
            <a:r>
              <a:rPr lang="en-US" sz="3600" b="1" dirty="0">
                <a:solidFill>
                  <a:schemeClr val="bg1"/>
                </a:solidFill>
              </a:rPr>
              <a:t> à </a:t>
            </a:r>
            <a:r>
              <a:rPr lang="en-US" sz="3600" b="1" dirty="0" err="1">
                <a:solidFill>
                  <a:schemeClr val="bg1"/>
                </a:solidFill>
              </a:rPr>
              <a:t>l’aide</a:t>
            </a:r>
            <a:r>
              <a:rPr lang="en-US" sz="3600" b="1" dirty="0">
                <a:solidFill>
                  <a:schemeClr val="bg1"/>
                </a:solidFill>
              </a:rPr>
              <a:t> de </a:t>
            </a:r>
            <a:r>
              <a:rPr lang="en-US" sz="3600" b="1" dirty="0" err="1">
                <a:solidFill>
                  <a:schemeClr val="bg1"/>
                </a:solidFill>
              </a:rPr>
              <a:t>modèles</a:t>
            </a:r>
            <a:r>
              <a:rPr lang="en-US" sz="3600" b="1" dirty="0">
                <a:solidFill>
                  <a:schemeClr val="bg1"/>
                </a:solidFill>
              </a:rPr>
              <a:t> NLP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bg1"/>
                </a:solidFill>
              </a:rPr>
              <a:t>R</a:t>
            </a:r>
            <a:r>
              <a:rPr lang="fr-FR" sz="3600" b="1" dirty="0" err="1">
                <a:solidFill>
                  <a:schemeClr val="bg1"/>
                </a:solidFill>
              </a:rPr>
              <a:t>especter</a:t>
            </a:r>
            <a:r>
              <a:rPr lang="fr-FR" sz="3600" b="1" dirty="0">
                <a:solidFill>
                  <a:schemeClr val="bg1"/>
                </a:solidFill>
              </a:rPr>
              <a:t> un certain nombre de critères :</a:t>
            </a:r>
          </a:p>
          <a:p>
            <a:endParaRPr lang="fr-FR" sz="3600" b="1" dirty="0">
              <a:solidFill>
                <a:schemeClr val="bg1"/>
              </a:solidFill>
            </a:endParaRPr>
          </a:p>
          <a:p>
            <a:pPr marL="742950" lvl="1" indent="-742950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chemeClr val="bg1"/>
                </a:solidFill>
              </a:rPr>
              <a:t>Qualité du contenu</a:t>
            </a:r>
          </a:p>
          <a:p>
            <a:pPr marL="742950" lvl="1" indent="-742950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chemeClr val="bg1"/>
                </a:solidFill>
              </a:rPr>
              <a:t>Performances</a:t>
            </a:r>
          </a:p>
          <a:p>
            <a:pPr marL="742950" lvl="1" indent="-742950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chemeClr val="bg1"/>
                </a:solidFill>
              </a:rPr>
              <a:t>Compatibilité CPU (ressources modestes)</a:t>
            </a:r>
          </a:p>
          <a:p>
            <a:pPr marL="742950" lvl="1" indent="-742950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chemeClr val="bg1"/>
                </a:solidFill>
              </a:rPr>
              <a:t>Appliquer un filtrage éthique</a:t>
            </a:r>
          </a:p>
        </p:txBody>
      </p:sp>
    </p:spTree>
    <p:extLst>
      <p:ext uri="{BB962C8B-B14F-4D97-AF65-F5344CB8AC3E}">
        <p14:creationId xmlns:p14="http://schemas.microsoft.com/office/powerpoint/2010/main" val="399777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/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101" name="Google Shape;101;p13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2" name="Google Shape;102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3"/>
          <p:cNvSpPr txBox="1"/>
          <p:nvPr/>
        </p:nvSpPr>
        <p:spPr>
          <a:xfrm>
            <a:off x="1336741" y="1636485"/>
            <a:ext cx="9774983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 err="1">
                <a:solidFill>
                  <a:srgbClr val="71CBEF"/>
                </a:solidFill>
                <a:latin typeface="+mj-lt"/>
                <a:ea typeface="Archivo Black"/>
                <a:cs typeface="Archivo Black"/>
                <a:sym typeface="Archivo Black"/>
              </a:rPr>
              <a:t>Défis</a:t>
            </a:r>
            <a:r>
              <a:rPr lang="en-US" sz="9000" b="1" i="0" u="none" strike="noStrike" cap="none" dirty="0">
                <a:solidFill>
                  <a:srgbClr val="71CBEF"/>
                </a:solidFill>
                <a:latin typeface="+mj-lt"/>
                <a:ea typeface="Archivo Black"/>
                <a:cs typeface="Archivo Black"/>
                <a:sym typeface="Archivo Black"/>
              </a:rPr>
              <a:t> à </a:t>
            </a:r>
            <a:r>
              <a:rPr lang="en-US" sz="9000" b="1" i="0" u="none" strike="noStrike" cap="none" dirty="0" err="1">
                <a:solidFill>
                  <a:srgbClr val="71CBEF"/>
                </a:solidFill>
                <a:latin typeface="+mj-lt"/>
                <a:ea typeface="Archivo Black"/>
                <a:cs typeface="Archivo Black"/>
                <a:sym typeface="Archivo Black"/>
              </a:rPr>
              <a:t>relever</a:t>
            </a:r>
            <a:endParaRPr b="1" dirty="0">
              <a:latin typeface="+mj-lt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5130990" y="5798284"/>
            <a:ext cx="4722948" cy="4344779"/>
          </a:xfrm>
          <a:custGeom>
            <a:avLst/>
            <a:gdLst/>
            <a:ahLst/>
            <a:cxnLst/>
            <a:rect l="l" t="t" r="r" b="b"/>
            <a:pathLst>
              <a:path w="4722948" h="4344779" extrusionOk="0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701"/>
            </a:stretch>
          </a:blipFill>
          <a:ln>
            <a:noFill/>
          </a:ln>
        </p:spPr>
      </p:sp>
      <p:pic>
        <p:nvPicPr>
          <p:cNvPr id="110" name="Google Shape;11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3150" y="-1239600"/>
            <a:ext cx="12766500" cy="12766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75729DBE-4F02-59F8-BFD0-13F6BAA5BED5}"/>
              </a:ext>
            </a:extLst>
          </p:cNvPr>
          <p:cNvSpPr txBox="1"/>
          <p:nvPr/>
        </p:nvSpPr>
        <p:spPr>
          <a:xfrm>
            <a:off x="748156" y="8650515"/>
            <a:ext cx="194240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1" dirty="0">
                <a:solidFill>
                  <a:srgbClr val="FFFF00"/>
                </a:solidFill>
              </a:rPr>
              <a:t>Prompt → </a:t>
            </a:r>
            <a:r>
              <a:rPr lang="fr-FR" sz="3600" b="1" dirty="0" err="1">
                <a:solidFill>
                  <a:srgbClr val="FFFF00"/>
                </a:solidFill>
              </a:rPr>
              <a:t>Generation</a:t>
            </a:r>
            <a:r>
              <a:rPr lang="fr-FR" sz="3600" b="1" dirty="0">
                <a:solidFill>
                  <a:srgbClr val="FFFF00"/>
                </a:solidFill>
              </a:rPr>
              <a:t> Model → </a:t>
            </a:r>
            <a:r>
              <a:rPr lang="fr-FR" sz="3600" b="1" dirty="0" err="1">
                <a:solidFill>
                  <a:srgbClr val="FFFF00"/>
                </a:solidFill>
              </a:rPr>
              <a:t>Quality</a:t>
            </a:r>
            <a:r>
              <a:rPr lang="fr-FR" sz="3600" b="1" dirty="0">
                <a:solidFill>
                  <a:srgbClr val="FFFF00"/>
                </a:solidFill>
              </a:rPr>
              <a:t>-Check Module → </a:t>
            </a:r>
            <a:r>
              <a:rPr lang="fr-FR" sz="3600" b="1" dirty="0" err="1">
                <a:solidFill>
                  <a:srgbClr val="FFFF00"/>
                </a:solidFill>
              </a:rPr>
              <a:t>Ethical</a:t>
            </a:r>
            <a:r>
              <a:rPr lang="fr-FR" sz="3600" b="1" dirty="0">
                <a:solidFill>
                  <a:srgbClr val="FFFF00"/>
                </a:solidFill>
              </a:rPr>
              <a:t> </a:t>
            </a:r>
            <a:r>
              <a:rPr lang="fr-FR" sz="3600" b="1" dirty="0" err="1">
                <a:solidFill>
                  <a:srgbClr val="FFFF00"/>
                </a:solidFill>
              </a:rPr>
              <a:t>Filter</a:t>
            </a:r>
            <a:r>
              <a:rPr lang="fr-FR" sz="3600" b="1" dirty="0">
                <a:solidFill>
                  <a:srgbClr val="FFFF00"/>
                </a:solidFill>
              </a:rPr>
              <a:t> → Output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C53C1BE0-F15B-8E3E-5C09-A9660BEB7487}"/>
              </a:ext>
            </a:extLst>
          </p:cNvPr>
          <p:cNvSpPr txBox="1"/>
          <p:nvPr/>
        </p:nvSpPr>
        <p:spPr>
          <a:xfrm>
            <a:off x="1131031" y="3828530"/>
            <a:ext cx="124829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b="1" dirty="0">
                <a:solidFill>
                  <a:schemeClr val="bg1"/>
                </a:solidFill>
              </a:rPr>
              <a:t>Choix de technologies </a:t>
            </a:r>
            <a:r>
              <a:rPr lang="fr-FR" sz="3600" b="1" dirty="0" smtClean="0">
                <a:solidFill>
                  <a:schemeClr val="bg1"/>
                </a:solidFill>
              </a:rPr>
              <a:t>adaptées :</a:t>
            </a:r>
            <a:endParaRPr lang="fr-FR" sz="36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3600" b="1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1"/>
                </a:solidFill>
              </a:rPr>
              <a:t>Modèles </a:t>
            </a:r>
            <a:r>
              <a:rPr lang="fr-FR" sz="3600" dirty="0">
                <a:solidFill>
                  <a:schemeClr val="bg1"/>
                </a:solidFill>
              </a:rPr>
              <a:t>légers (pas de perte de qualité)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1"/>
                </a:solidFill>
              </a:rPr>
              <a:t>Vitesse d’inférence (temps de génération)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600" dirty="0">
                <a:solidFill>
                  <a:schemeClr val="bg1"/>
                </a:solidFill>
              </a:rPr>
              <a:t>Optimisation mémoire (réduction de la taille du modèle</a:t>
            </a:r>
            <a:r>
              <a:rPr lang="fr-FR" sz="3600" dirty="0">
                <a:solidFill>
                  <a:schemeClr val="bg1"/>
                </a:solidFill>
              </a:rPr>
              <a:t>)</a:t>
            </a:r>
            <a:endParaRPr lang="fr-FR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Architecture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631" y="2567406"/>
            <a:ext cx="10127386" cy="64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3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8" name="Google Shape;58;p11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59" name="Google Shape;59;p11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60" name="Google Shape;60;p11"/>
          <p:cNvGrpSpPr/>
          <p:nvPr/>
        </p:nvGrpSpPr>
        <p:grpSpPr>
          <a:xfrm>
            <a:off x="770278" y="798032"/>
            <a:ext cx="16771083" cy="8774008"/>
            <a:chOff x="0" y="-47625"/>
            <a:chExt cx="4417075" cy="2310850"/>
          </a:xfrm>
        </p:grpSpPr>
        <p:sp>
          <p:nvSpPr>
            <p:cNvPr id="61" name="Google Shape;61;p11"/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62" name="Google Shape;62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11"/>
          <p:cNvSpPr txBox="1"/>
          <p:nvPr/>
        </p:nvSpPr>
        <p:spPr>
          <a:xfrm>
            <a:off x="1558562" y="1724347"/>
            <a:ext cx="14870342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Outils</a:t>
            </a:r>
            <a:r>
              <a:rPr lang="en-US" sz="66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et moyens mis </a:t>
            </a:r>
            <a:r>
              <a:rPr lang="en-US" sz="6600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en</a:t>
            </a:r>
            <a:r>
              <a:rPr lang="en-US" sz="66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oeuvre</a:t>
            </a:r>
            <a:endParaRPr sz="6600" dirty="0"/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xmlns="" id="{19FE7B0F-4D85-6FEB-9194-2362F0A7A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940490"/>
              </p:ext>
            </p:extLst>
          </p:nvPr>
        </p:nvGraphicFramePr>
        <p:xfrm>
          <a:off x="2339789" y="3681313"/>
          <a:ext cx="12290612" cy="57931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85613">
                  <a:extLst>
                    <a:ext uri="{9D8B030D-6E8A-4147-A177-3AD203B41FA5}">
                      <a16:colId xmlns:a16="http://schemas.microsoft.com/office/drawing/2014/main" xmlns="" val="1611105052"/>
                    </a:ext>
                  </a:extLst>
                </a:gridCol>
                <a:gridCol w="6904999">
                  <a:extLst>
                    <a:ext uri="{9D8B030D-6E8A-4147-A177-3AD203B41FA5}">
                      <a16:colId xmlns:a16="http://schemas.microsoft.com/office/drawing/2014/main" xmlns="" val="732501574"/>
                    </a:ext>
                  </a:extLst>
                </a:gridCol>
              </a:tblGrid>
              <a:tr h="1026375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40410" algn="l"/>
                        </a:tabLst>
                      </a:pPr>
                      <a:r>
                        <a:rPr lang="fr-FR" sz="5400" kern="100" dirty="0">
                          <a:effectLst/>
                        </a:rPr>
                        <a:t>Modèles </a:t>
                      </a:r>
                      <a:r>
                        <a:rPr lang="fr-FR" sz="5400" kern="100" dirty="0" smtClean="0">
                          <a:effectLst/>
                        </a:rPr>
                        <a:t>utilisés</a:t>
                      </a:r>
                      <a:endParaRPr lang="fr-FR" sz="5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20292318"/>
                  </a:ext>
                </a:extLst>
              </a:tr>
              <a:tr h="10263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40410" algn="l"/>
                        </a:tabLst>
                      </a:pPr>
                      <a:r>
                        <a:rPr lang="en-GB" sz="4800" kern="100" dirty="0">
                          <a:effectLst/>
                        </a:rPr>
                        <a:t>GPT2LMHead</a:t>
                      </a:r>
                      <a:endParaRPr lang="fr-FR" sz="4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40410" algn="l"/>
                        </a:tabLst>
                      </a:pPr>
                      <a:r>
                        <a:rPr lang="en-GB" sz="4800" b="1" kern="100" dirty="0" err="1">
                          <a:solidFill>
                            <a:schemeClr val="tx1"/>
                          </a:solidFill>
                          <a:effectLst/>
                        </a:rPr>
                        <a:t>AutoTokenizer</a:t>
                      </a:r>
                      <a:endParaRPr lang="fr-FR" sz="48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281770311"/>
                  </a:ext>
                </a:extLst>
              </a:tr>
              <a:tr h="11432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40410" algn="l"/>
                        </a:tabLst>
                      </a:pPr>
                      <a:r>
                        <a:rPr lang="en-GB" sz="4800" kern="100" dirty="0">
                          <a:effectLst/>
                        </a:rPr>
                        <a:t>distilgpt2</a:t>
                      </a:r>
                      <a:endParaRPr lang="fr-FR" sz="4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40410" algn="l"/>
                        </a:tabLst>
                      </a:pPr>
                      <a:r>
                        <a:rPr lang="en-GB" sz="4000" b="1" kern="100" dirty="0" err="1">
                          <a:solidFill>
                            <a:schemeClr val="tx1"/>
                          </a:solidFill>
                          <a:effectLst/>
                        </a:rPr>
                        <a:t>Modèle</a:t>
                      </a:r>
                      <a:r>
                        <a:rPr lang="en-GB" sz="4000" b="1" kern="100" dirty="0">
                          <a:solidFill>
                            <a:schemeClr val="tx1"/>
                          </a:solidFill>
                          <a:effectLst/>
                        </a:rPr>
                        <a:t> de </a:t>
                      </a:r>
                      <a:r>
                        <a:rPr lang="en-GB" sz="4000" b="1" kern="100" dirty="0" err="1">
                          <a:solidFill>
                            <a:schemeClr val="tx1"/>
                          </a:solidFill>
                          <a:effectLst/>
                        </a:rPr>
                        <a:t>génération</a:t>
                      </a:r>
                      <a:r>
                        <a:rPr lang="en-GB" sz="4000" b="1" kern="100" dirty="0">
                          <a:solidFill>
                            <a:schemeClr val="tx1"/>
                          </a:solidFill>
                          <a:effectLst/>
                        </a:rPr>
                        <a:t> de </a:t>
                      </a:r>
                      <a:r>
                        <a:rPr lang="en-GB" sz="4000" b="1" kern="100" dirty="0" err="1">
                          <a:solidFill>
                            <a:schemeClr val="tx1"/>
                          </a:solidFill>
                          <a:effectLst/>
                        </a:rPr>
                        <a:t>texte</a:t>
                      </a:r>
                      <a:endParaRPr lang="fr-FR" sz="40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43315822"/>
                  </a:ext>
                </a:extLst>
              </a:tr>
              <a:tr h="10263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40410" algn="l"/>
                        </a:tabLst>
                      </a:pPr>
                      <a:r>
                        <a:rPr lang="en-GB" sz="4400" kern="100" dirty="0" err="1">
                          <a:effectLst/>
                        </a:rPr>
                        <a:t>facebook</a:t>
                      </a:r>
                      <a:r>
                        <a:rPr lang="en-GB" sz="4400" kern="100" dirty="0">
                          <a:effectLst/>
                        </a:rPr>
                        <a:t>/</a:t>
                      </a:r>
                      <a:r>
                        <a:rPr lang="en-GB" sz="4400" kern="100" dirty="0" err="1">
                          <a:effectLst/>
                        </a:rPr>
                        <a:t>bart</a:t>
                      </a:r>
                      <a:r>
                        <a:rPr lang="en-GB" sz="4400" kern="100" dirty="0">
                          <a:effectLst/>
                        </a:rPr>
                        <a:t>-base</a:t>
                      </a:r>
                      <a:endParaRPr lang="fr-FR" sz="4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40410" algn="l"/>
                        </a:tabLst>
                      </a:pPr>
                      <a:r>
                        <a:rPr lang="en-GB" sz="4000" b="1" kern="100" dirty="0" err="1">
                          <a:solidFill>
                            <a:schemeClr val="tx1"/>
                          </a:solidFill>
                          <a:effectLst/>
                        </a:rPr>
                        <a:t>Modèle</a:t>
                      </a:r>
                      <a:r>
                        <a:rPr lang="en-GB" sz="4000" b="1" kern="100" dirty="0">
                          <a:solidFill>
                            <a:schemeClr val="tx1"/>
                          </a:solidFill>
                          <a:effectLst/>
                        </a:rPr>
                        <a:t> de résumés</a:t>
                      </a:r>
                      <a:endParaRPr lang="fr-FR" sz="40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262809852"/>
                  </a:ext>
                </a:extLst>
              </a:tr>
              <a:tr h="130757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740410" algn="l"/>
                        </a:tabLst>
                      </a:pPr>
                      <a:r>
                        <a:rPr lang="en-GB" sz="4800" kern="100" dirty="0">
                          <a:effectLst/>
                        </a:rPr>
                        <a:t>unitary/toxic-</a:t>
                      </a:r>
                      <a:r>
                        <a:rPr lang="en-GB" sz="4800" kern="100" dirty="0" err="1">
                          <a:effectLst/>
                        </a:rPr>
                        <a:t>bert</a:t>
                      </a:r>
                      <a:endParaRPr lang="fr-FR" sz="4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>
                          <a:tab pos="740410" algn="l"/>
                        </a:tabLst>
                        <a:defRPr/>
                      </a:pPr>
                      <a:r>
                        <a:rPr lang="en-GB" sz="4000" b="1" kern="100" dirty="0">
                          <a:solidFill>
                            <a:schemeClr val="tx1"/>
                          </a:solidFill>
                          <a:effectLst/>
                        </a:rPr>
                        <a:t>Pipeline de classification de </a:t>
                      </a:r>
                      <a:r>
                        <a:rPr lang="en-GB" sz="4000" b="1" kern="100" dirty="0" err="1">
                          <a:solidFill>
                            <a:schemeClr val="tx1"/>
                          </a:solidFill>
                          <a:effectLst/>
                        </a:rPr>
                        <a:t>texte</a:t>
                      </a:r>
                      <a:r>
                        <a:rPr lang="en-GB" sz="4000" b="1" kern="100" dirty="0">
                          <a:solidFill>
                            <a:schemeClr val="tx1"/>
                          </a:solidFill>
                          <a:effectLst/>
                        </a:rPr>
                        <a:t> - </a:t>
                      </a:r>
                      <a:r>
                        <a:rPr lang="en-GB" sz="4000" b="1" kern="100" dirty="0" err="1">
                          <a:solidFill>
                            <a:schemeClr val="tx1"/>
                          </a:solidFill>
                          <a:effectLst/>
                        </a:rPr>
                        <a:t>filtre</a:t>
                      </a:r>
                      <a:r>
                        <a:rPr lang="en-GB" sz="40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GB" sz="4000" b="1" kern="100" dirty="0" err="1">
                          <a:solidFill>
                            <a:schemeClr val="tx1"/>
                          </a:solidFill>
                          <a:effectLst/>
                        </a:rPr>
                        <a:t>éthique</a:t>
                      </a:r>
                      <a:endParaRPr lang="fr-FR" sz="40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7750899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xmlns="" id="{5BDF1F42-D3F3-3A9C-3CFD-D01B64D9E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>
            <a:extLst>
              <a:ext uri="{FF2B5EF4-FFF2-40B4-BE49-F238E27FC236}">
                <a16:creationId xmlns:a16="http://schemas.microsoft.com/office/drawing/2014/main" xmlns="" id="{27C3460E-DBDE-56CF-C6D9-262D5FCE8F2C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8" name="Google Shape;58;p11">
              <a:extLst>
                <a:ext uri="{FF2B5EF4-FFF2-40B4-BE49-F238E27FC236}">
                  <a16:creationId xmlns:a16="http://schemas.microsoft.com/office/drawing/2014/main" xmlns="" id="{9C3AB0A2-E8C8-CA66-A8CE-555F764B3AF1}"/>
                </a:ext>
              </a:extLst>
            </p:cNvPr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59" name="Google Shape;59;p11">
              <a:extLst>
                <a:ext uri="{FF2B5EF4-FFF2-40B4-BE49-F238E27FC236}">
                  <a16:creationId xmlns:a16="http://schemas.microsoft.com/office/drawing/2014/main" xmlns="" id="{58C9AD07-31FC-6E60-C5E7-883B1014B029}"/>
                </a:ext>
              </a:extLst>
            </p:cNvPr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60" name="Google Shape;60;p11">
            <a:extLst>
              <a:ext uri="{FF2B5EF4-FFF2-40B4-BE49-F238E27FC236}">
                <a16:creationId xmlns:a16="http://schemas.microsoft.com/office/drawing/2014/main" xmlns="" id="{894B9566-F7FF-B2B8-38E9-3ABE9CE80C4D}"/>
              </a:ext>
            </a:extLst>
          </p:cNvPr>
          <p:cNvGrpSpPr/>
          <p:nvPr/>
        </p:nvGrpSpPr>
        <p:grpSpPr>
          <a:xfrm>
            <a:off x="770278" y="717350"/>
            <a:ext cx="16771083" cy="8774008"/>
            <a:chOff x="0" y="-47625"/>
            <a:chExt cx="4417075" cy="2310850"/>
          </a:xfrm>
        </p:grpSpPr>
        <p:sp>
          <p:nvSpPr>
            <p:cNvPr id="61" name="Google Shape;61;p11">
              <a:extLst>
                <a:ext uri="{FF2B5EF4-FFF2-40B4-BE49-F238E27FC236}">
                  <a16:creationId xmlns:a16="http://schemas.microsoft.com/office/drawing/2014/main" xmlns="" id="{24D6FCE7-9D37-FE5F-4833-D506E685C0AE}"/>
                </a:ext>
              </a:extLst>
            </p:cNvPr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62" name="Google Shape;62;p11">
              <a:extLst>
                <a:ext uri="{FF2B5EF4-FFF2-40B4-BE49-F238E27FC236}">
                  <a16:creationId xmlns:a16="http://schemas.microsoft.com/office/drawing/2014/main" xmlns="" id="{CDF844DF-74C2-E45C-DAEA-EF1D8FA09DC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11">
            <a:extLst>
              <a:ext uri="{FF2B5EF4-FFF2-40B4-BE49-F238E27FC236}">
                <a16:creationId xmlns:a16="http://schemas.microsoft.com/office/drawing/2014/main" xmlns="" id="{9262CDEE-91FF-580F-53E3-B95AAD7A88E7}"/>
              </a:ext>
            </a:extLst>
          </p:cNvPr>
          <p:cNvSpPr txBox="1"/>
          <p:nvPr/>
        </p:nvSpPr>
        <p:spPr>
          <a:xfrm>
            <a:off x="1558562" y="621693"/>
            <a:ext cx="14870342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Outils</a:t>
            </a:r>
            <a:r>
              <a:rPr lang="en-US" sz="6600" dirty="0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 et moyens mis </a:t>
            </a:r>
            <a:r>
              <a:rPr lang="en-US" sz="6600" dirty="0" err="1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en</a:t>
            </a:r>
            <a:r>
              <a:rPr lang="en-US" sz="6600" dirty="0">
                <a:solidFill>
                  <a:schemeClr val="bg1"/>
                </a:solidFill>
                <a:latin typeface="Archivo Black"/>
                <a:ea typeface="Archivo Black"/>
                <a:cs typeface="Archivo Black"/>
                <a:sym typeface="Archivo Black"/>
              </a:rPr>
              <a:t> oeuvre</a:t>
            </a:r>
          </a:p>
          <a:p>
            <a:pPr lvl="0" algn="ctr">
              <a:lnSpc>
                <a:spcPct val="120002"/>
              </a:lnSpc>
            </a:pPr>
            <a:r>
              <a:rPr lang="fr-FR" sz="5400" b="1" dirty="0">
                <a:solidFill>
                  <a:schemeClr val="bg1"/>
                </a:solidFill>
              </a:rPr>
              <a:t>- Benchmark filtre éthique -</a:t>
            </a:r>
            <a:endParaRPr sz="54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xmlns="" id="{1CC02C85-6CC9-96D2-64FE-40F50A5E9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096718"/>
              </p:ext>
            </p:extLst>
          </p:nvPr>
        </p:nvGraphicFramePr>
        <p:xfrm>
          <a:off x="3207964" y="3300296"/>
          <a:ext cx="11651035" cy="61692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0207">
                  <a:extLst>
                    <a:ext uri="{9D8B030D-6E8A-4147-A177-3AD203B41FA5}">
                      <a16:colId xmlns:a16="http://schemas.microsoft.com/office/drawing/2014/main" xmlns="" val="4048921676"/>
                    </a:ext>
                  </a:extLst>
                </a:gridCol>
                <a:gridCol w="2330207">
                  <a:extLst>
                    <a:ext uri="{9D8B030D-6E8A-4147-A177-3AD203B41FA5}">
                      <a16:colId xmlns:a16="http://schemas.microsoft.com/office/drawing/2014/main" xmlns="" val="4044001462"/>
                    </a:ext>
                  </a:extLst>
                </a:gridCol>
                <a:gridCol w="2330207">
                  <a:extLst>
                    <a:ext uri="{9D8B030D-6E8A-4147-A177-3AD203B41FA5}">
                      <a16:colId xmlns:a16="http://schemas.microsoft.com/office/drawing/2014/main" xmlns="" val="3881665302"/>
                    </a:ext>
                  </a:extLst>
                </a:gridCol>
                <a:gridCol w="2330207">
                  <a:extLst>
                    <a:ext uri="{9D8B030D-6E8A-4147-A177-3AD203B41FA5}">
                      <a16:colId xmlns:a16="http://schemas.microsoft.com/office/drawing/2014/main" xmlns="" val="4058524191"/>
                    </a:ext>
                  </a:extLst>
                </a:gridCol>
                <a:gridCol w="2330207">
                  <a:extLst>
                    <a:ext uri="{9D8B030D-6E8A-4147-A177-3AD203B41FA5}">
                      <a16:colId xmlns:a16="http://schemas.microsoft.com/office/drawing/2014/main" xmlns="" val="513807388"/>
                    </a:ext>
                  </a:extLst>
                </a:gridCol>
              </a:tblGrid>
              <a:tr h="11566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 dirty="0" err="1">
                          <a:effectLst/>
                        </a:rPr>
                        <a:t>Unitary</a:t>
                      </a:r>
                      <a:r>
                        <a:rPr lang="fr-FR" sz="1800" b="1" kern="100" dirty="0">
                          <a:effectLst/>
                        </a:rPr>
                        <a:t> </a:t>
                      </a:r>
                      <a:r>
                        <a:rPr lang="fr-FR" sz="1800" b="1" kern="100" dirty="0" err="1">
                          <a:effectLst/>
                        </a:rPr>
                        <a:t>Toxic</a:t>
                      </a:r>
                      <a:r>
                        <a:rPr lang="fr-FR" sz="1800" b="1" kern="100" dirty="0">
                          <a:effectLst/>
                        </a:rPr>
                        <a:t> BERT</a:t>
                      </a:r>
                      <a:endParaRPr lang="fr-FR" sz="1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>
                          <a:effectLst/>
                        </a:rPr>
                        <a:t>Anglais</a:t>
                      </a:r>
                      <a:endParaRPr lang="fr-FR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>
                          <a:effectLst/>
                        </a:rPr>
                        <a:t>Toxicité, menaces, insulte, langage haineux</a:t>
                      </a:r>
                      <a:endParaRPr lang="fr-FR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 dirty="0">
                          <a:effectLst/>
                        </a:rPr>
                        <a:t>~110 M (BERT-base)</a:t>
                      </a:r>
                      <a:endParaRPr lang="fr-FR" sz="1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>
                          <a:effectLst/>
                        </a:rPr>
                        <a:t>✅ Rapide, open-source, bon en anglais</a:t>
                      </a:r>
                      <a:endParaRPr lang="fr-FR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2649974623"/>
                  </a:ext>
                </a:extLst>
              </a:tr>
              <a:tr h="11566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>
                          <a:effectLst/>
                        </a:rPr>
                        <a:t>ToxiChat (Meta)</a:t>
                      </a:r>
                      <a:endParaRPr lang="fr-FR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>
                          <a:effectLst/>
                        </a:rPr>
                        <a:t>~20 langues</a:t>
                      </a:r>
                      <a:endParaRPr lang="fr-FR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 dirty="0">
                          <a:effectLst/>
                        </a:rPr>
                        <a:t>Toxicité, harcèlement, haine</a:t>
                      </a:r>
                      <a:endParaRPr lang="fr-FR" sz="1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>
                          <a:effectLst/>
                        </a:rPr>
                        <a:t>~1–3 M</a:t>
                      </a:r>
                      <a:endParaRPr lang="fr-FR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>
                          <a:effectLst/>
                        </a:rPr>
                        <a:t>⚖️ Bonne couverture, parfois trop sensible</a:t>
                      </a:r>
                      <a:endParaRPr lang="fr-FR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416875784"/>
                  </a:ext>
                </a:extLst>
              </a:tr>
              <a:tr h="11566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>
                          <a:effectLst/>
                        </a:rPr>
                        <a:t>AllenAI Harmful Classifier</a:t>
                      </a:r>
                      <a:endParaRPr lang="fr-FR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>
                          <a:effectLst/>
                        </a:rPr>
                        <a:t>8 langues principales</a:t>
                      </a:r>
                      <a:endParaRPr lang="fr-FR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>
                          <a:effectLst/>
                        </a:rPr>
                        <a:t>Désinformation, manipulation, haine</a:t>
                      </a:r>
                      <a:endParaRPr lang="fr-FR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>
                          <a:effectLst/>
                        </a:rPr>
                        <a:t>~110 M (RoBERTa-base)</a:t>
                      </a:r>
                      <a:endParaRPr lang="fr-FR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>
                          <a:effectLst/>
                        </a:rPr>
                        <a:t>📊 Équilibré, mais plus lent à l'inférence</a:t>
                      </a:r>
                      <a:endParaRPr lang="fr-FR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1841761684"/>
                  </a:ext>
                </a:extLst>
              </a:tr>
              <a:tr h="11566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>
                          <a:effectLst/>
                        </a:rPr>
                        <a:t>LaMDA Safety Layer (Google)</a:t>
                      </a:r>
                      <a:endParaRPr lang="fr-FR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>
                          <a:effectLst/>
                        </a:rPr>
                        <a:t>Principalement anglais</a:t>
                      </a:r>
                      <a:endParaRPr lang="fr-FR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>
                          <a:effectLst/>
                        </a:rPr>
                        <a:t>Contenu sensible, désinformation, sécurité</a:t>
                      </a:r>
                      <a:endParaRPr lang="fr-FR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>
                          <a:effectLst/>
                        </a:rPr>
                        <a:t>Non communiqué</a:t>
                      </a:r>
                      <a:endParaRPr lang="fr-FR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>
                          <a:effectLst/>
                        </a:rPr>
                        <a:t>🔐 Bon filtrage mais peu transparent</a:t>
                      </a:r>
                      <a:endParaRPr lang="fr-FR" sz="1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2058786225"/>
                  </a:ext>
                </a:extLst>
              </a:tr>
              <a:tr h="15426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 dirty="0" err="1">
                          <a:effectLst/>
                        </a:rPr>
                        <a:t>Constitutional</a:t>
                      </a:r>
                      <a:r>
                        <a:rPr lang="fr-FR" sz="1800" b="1" kern="100" dirty="0">
                          <a:effectLst/>
                        </a:rPr>
                        <a:t> AI (</a:t>
                      </a:r>
                      <a:r>
                        <a:rPr lang="fr-FR" sz="1800" b="1" kern="100" dirty="0" err="1">
                          <a:effectLst/>
                        </a:rPr>
                        <a:t>Anthropic</a:t>
                      </a:r>
                      <a:r>
                        <a:rPr lang="fr-FR" sz="1800" b="1" kern="100" dirty="0">
                          <a:effectLst/>
                        </a:rPr>
                        <a:t>)</a:t>
                      </a:r>
                      <a:endParaRPr lang="fr-FR" sz="1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 dirty="0">
                          <a:effectLst/>
                        </a:rPr>
                        <a:t>Anglais (règles explicites)</a:t>
                      </a:r>
                      <a:endParaRPr lang="fr-FR" sz="1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 dirty="0">
                          <a:effectLst/>
                        </a:rPr>
                        <a:t>Respect, honnêteté, non-violence, neutralité</a:t>
                      </a:r>
                      <a:endParaRPr lang="fr-FR" sz="1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 dirty="0">
                          <a:effectLst/>
                        </a:rPr>
                        <a:t>Intégré (Claude)</a:t>
                      </a:r>
                      <a:endParaRPr lang="fr-FR" sz="1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800" b="1" kern="100" dirty="0">
                          <a:effectLst/>
                        </a:rPr>
                        <a:t>🤖 Très performant, mais non réutilisable seul</a:t>
                      </a:r>
                      <a:endParaRPr lang="fr-FR" sz="1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xmlns="" val="3225014171"/>
                  </a:ext>
                </a:extLst>
              </a:tr>
            </a:tbl>
          </a:graphicData>
        </a:graphic>
      </p:graphicFrame>
      <p:sp>
        <p:nvSpPr>
          <p:cNvPr id="4" name="Google Shape;43;p10">
            <a:extLst>
              <a:ext uri="{FF2B5EF4-FFF2-40B4-BE49-F238E27FC236}">
                <a16:creationId xmlns:a16="http://schemas.microsoft.com/office/drawing/2014/main" xmlns="" id="{6FF30ABB-5221-6D02-9FE0-BD120BF0ED7B}"/>
              </a:ext>
            </a:extLst>
          </p:cNvPr>
          <p:cNvSpPr/>
          <p:nvPr/>
        </p:nvSpPr>
        <p:spPr>
          <a:xfrm>
            <a:off x="1347922" y="3681853"/>
            <a:ext cx="1422169" cy="457417"/>
          </a:xfrm>
          <a:custGeom>
            <a:avLst/>
            <a:gdLst/>
            <a:ahLst/>
            <a:cxnLst/>
            <a:rect l="l" t="t" r="r" b="b"/>
            <a:pathLst>
              <a:path w="6420159" h="3402684" extrusionOk="0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004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>
          <a:extLst>
            <a:ext uri="{FF2B5EF4-FFF2-40B4-BE49-F238E27FC236}">
              <a16:creationId xmlns:a16="http://schemas.microsoft.com/office/drawing/2014/main" xmlns="" id="{DCEE5BDF-305E-07AA-9F8E-FE8680A75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>
            <a:extLst>
              <a:ext uri="{FF2B5EF4-FFF2-40B4-BE49-F238E27FC236}">
                <a16:creationId xmlns:a16="http://schemas.microsoft.com/office/drawing/2014/main" xmlns="" id="{DE6D494B-328B-72DE-851F-1C09298336F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8" name="Google Shape;58;p11">
              <a:extLst>
                <a:ext uri="{FF2B5EF4-FFF2-40B4-BE49-F238E27FC236}">
                  <a16:creationId xmlns:a16="http://schemas.microsoft.com/office/drawing/2014/main" xmlns="" id="{3C56E9B9-C5CE-717D-B800-ADFA146E74BD}"/>
                </a:ext>
              </a:extLst>
            </p:cNvPr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59" name="Google Shape;59;p11">
              <a:extLst>
                <a:ext uri="{FF2B5EF4-FFF2-40B4-BE49-F238E27FC236}">
                  <a16:creationId xmlns:a16="http://schemas.microsoft.com/office/drawing/2014/main" xmlns="" id="{DDB4131B-9D27-7D3C-EA60-E138FFD82C6A}"/>
                </a:ext>
              </a:extLst>
            </p:cNvPr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60" name="Google Shape;60;p11">
            <a:extLst>
              <a:ext uri="{FF2B5EF4-FFF2-40B4-BE49-F238E27FC236}">
                <a16:creationId xmlns:a16="http://schemas.microsoft.com/office/drawing/2014/main" xmlns="" id="{5A7906DF-2773-65E6-C797-2352ED638A62}"/>
              </a:ext>
            </a:extLst>
          </p:cNvPr>
          <p:cNvGrpSpPr/>
          <p:nvPr/>
        </p:nvGrpSpPr>
        <p:grpSpPr>
          <a:xfrm>
            <a:off x="770278" y="717350"/>
            <a:ext cx="16771083" cy="8774008"/>
            <a:chOff x="0" y="-47625"/>
            <a:chExt cx="4417075" cy="2310850"/>
          </a:xfrm>
        </p:grpSpPr>
        <p:sp>
          <p:nvSpPr>
            <p:cNvPr id="61" name="Google Shape;61;p11">
              <a:extLst>
                <a:ext uri="{FF2B5EF4-FFF2-40B4-BE49-F238E27FC236}">
                  <a16:creationId xmlns:a16="http://schemas.microsoft.com/office/drawing/2014/main" xmlns="" id="{4882F9C6-F54B-9242-F122-2A29E8B42E4E}"/>
                </a:ext>
              </a:extLst>
            </p:cNvPr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62" name="Google Shape;62;p11">
              <a:extLst>
                <a:ext uri="{FF2B5EF4-FFF2-40B4-BE49-F238E27FC236}">
                  <a16:creationId xmlns:a16="http://schemas.microsoft.com/office/drawing/2014/main" xmlns="" id="{20B7354B-C84A-9F8A-EE66-D8A10200926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4" name="Objet 13">
            <a:extLst>
              <a:ext uri="{FF2B5EF4-FFF2-40B4-BE49-F238E27FC236}">
                <a16:creationId xmlns:a16="http://schemas.microsoft.com/office/drawing/2014/main" xmlns="" id="{35AC63F4-24A4-B420-5F63-52F952D715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2812671"/>
              </p:ext>
            </p:extLst>
          </p:nvPr>
        </p:nvGraphicFramePr>
        <p:xfrm>
          <a:off x="4061012" y="393816"/>
          <a:ext cx="10340788" cy="966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Document" r:id="rId5" imgW="5761150" imgH="5383273" progId="Word.Document.12">
                  <p:embed/>
                </p:oleObj>
              </mc:Choice>
              <mc:Fallback>
                <p:oleObj name="Document" r:id="rId5" imgW="5761150" imgH="53832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61012" y="393816"/>
                        <a:ext cx="10340788" cy="9662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785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3658563" y="2565945"/>
            <a:ext cx="11313762" cy="4526100"/>
          </a:xfrm>
        </p:spPr>
        <p:txBody>
          <a:bodyPr/>
          <a:lstStyle/>
          <a:p>
            <a:pPr lvl="0"/>
            <a:r>
              <a:rPr lang="fr-FR" sz="2800" dirty="0" smtClean="0"/>
              <a:t>Utilisation des métriques </a:t>
            </a:r>
            <a:r>
              <a:rPr lang="fr-FR" sz="2800" dirty="0"/>
              <a:t>automatiques </a:t>
            </a:r>
            <a:r>
              <a:rPr lang="fr-FR" sz="2800" dirty="0" smtClean="0"/>
              <a:t>(ROUGE</a:t>
            </a:r>
            <a:r>
              <a:rPr lang="fr-FR" sz="2800" dirty="0"/>
              <a:t>, perplexité) </a:t>
            </a:r>
            <a:endParaRPr lang="fr-FR" sz="2800" dirty="0" smtClean="0"/>
          </a:p>
          <a:p>
            <a:pPr lvl="0"/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2973825" y="1095945"/>
            <a:ext cx="11998500" cy="1470000"/>
          </a:xfrm>
        </p:spPr>
        <p:txBody>
          <a:bodyPr>
            <a:normAutofit/>
          </a:bodyPr>
          <a:lstStyle/>
          <a:p>
            <a:r>
              <a:rPr lang="fr-FR" sz="3600" dirty="0" smtClean="0">
                <a:latin typeface="+mj-lt"/>
              </a:rPr>
              <a:t>Qualité</a:t>
            </a:r>
            <a:r>
              <a:rPr lang="fr-FR" sz="3600" smtClean="0">
                <a:latin typeface="+mj-lt"/>
              </a:rPr>
              <a:t>/ Métriques</a:t>
            </a:r>
            <a:endParaRPr lang="fr-FR" sz="3600" dirty="0">
              <a:latin typeface="+mj-lt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54" y="3186560"/>
            <a:ext cx="9569882" cy="579229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544" y="3418353"/>
            <a:ext cx="4954141" cy="544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3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yber-Futuristic AI Technology Thesis Defense">
  <a:themeElements>
    <a:clrScheme name="Office">
      <a:dk1>
        <a:srgbClr val="0F1A38"/>
      </a:dk1>
      <a:lt1>
        <a:srgbClr val="FFFFFF"/>
      </a:lt1>
      <a:dk2>
        <a:srgbClr val="2D5B8F"/>
      </a:dk2>
      <a:lt2>
        <a:srgbClr val="71CBEF"/>
      </a:lt2>
      <a:accent1>
        <a:srgbClr val="0F1A38"/>
      </a:accent1>
      <a:accent2>
        <a:srgbClr val="2D5B8F"/>
      </a:accent2>
      <a:accent3>
        <a:srgbClr val="71CBEF"/>
      </a:accent3>
      <a:accent4>
        <a:srgbClr val="888888"/>
      </a:accent4>
      <a:accent5>
        <a:srgbClr val="FFFFFF"/>
      </a:accent5>
      <a:accent6>
        <a:srgbClr val="2D5B8F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298</Words>
  <Application>Microsoft Office PowerPoint</Application>
  <PresentationFormat>Personnalisé</PresentationFormat>
  <Paragraphs>71</Paragraphs>
  <Slides>11</Slides>
  <Notes>7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Noto Sans</vt:lpstr>
      <vt:lpstr>Archivo Black</vt:lpstr>
      <vt:lpstr>Calibri</vt:lpstr>
      <vt:lpstr>Arial</vt:lpstr>
      <vt:lpstr>Times New Roman</vt:lpstr>
      <vt:lpstr>Cyber-Futuristic AI Technology Thesis Defense</vt:lpstr>
      <vt:lpstr>Document</vt:lpstr>
      <vt:lpstr>Generative AI Text Content Pipeline with Workflow Automation  Pipeline de génération de contenu avec Workflow automatisé   Réalisé par :  Arlette QUAN SAME Adil MOUKRIM  </vt:lpstr>
      <vt:lpstr>Présentation PowerPoint</vt:lpstr>
      <vt:lpstr>Présentation PowerPoint</vt:lpstr>
      <vt:lpstr>Présentation PowerPoint</vt:lpstr>
      <vt:lpstr>Architecture </vt:lpstr>
      <vt:lpstr>Présentation PowerPoint</vt:lpstr>
      <vt:lpstr>Présentation PowerPoint</vt:lpstr>
      <vt:lpstr>Présentation PowerPoint</vt:lpstr>
      <vt:lpstr>Qualité/ Métriques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AQS_PSTB</dc:creator>
  <cp:lastModifiedBy>Adil MOUKRIM</cp:lastModifiedBy>
  <cp:revision>12</cp:revision>
  <dcterms:modified xsi:type="dcterms:W3CDTF">2025-07-29T19:32:57Z</dcterms:modified>
</cp:coreProperties>
</file>